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89" r:id="rId2"/>
    <p:sldId id="259" r:id="rId3"/>
    <p:sldId id="399" r:id="rId4"/>
    <p:sldId id="262" r:id="rId5"/>
    <p:sldId id="390" r:id="rId6"/>
    <p:sldId id="391" r:id="rId7"/>
    <p:sldId id="392" r:id="rId8"/>
    <p:sldId id="393" r:id="rId9"/>
    <p:sldId id="394" r:id="rId10"/>
    <p:sldId id="397" r:id="rId11"/>
    <p:sldId id="395" r:id="rId12"/>
    <p:sldId id="398" r:id="rId13"/>
    <p:sldId id="400" r:id="rId14"/>
  </p:sldIdLst>
  <p:sldSz cx="12192000" cy="6858000"/>
  <p:notesSz cx="6858000" cy="9144000"/>
  <p:embeddedFontLst>
    <p:embeddedFont>
      <p:font typeface="나눔스퀘어 네오 Bold" panose="020B0600000101010101" charset="-127"/>
      <p:bold r:id="rId16"/>
    </p:embeddedFon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Light" panose="020B0600000101010101" pitchFamily="50" charset="-127"/>
      <p:regular r:id="rId19"/>
    </p:embeddedFont>
    <p:embeddedFont>
      <p:font typeface="나눔스퀘어_ac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-06" initials="P" lastIdx="2" clrIdx="0">
    <p:extLst>
      <p:ext uri="{19B8F6BF-5375-455C-9EA6-DF929625EA0E}">
        <p15:presenceInfo xmlns:p15="http://schemas.microsoft.com/office/powerpoint/2012/main" userId="PC-0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2" autoAdjust="0"/>
    <p:restoredTop sz="95256" autoAdjust="0"/>
  </p:normalViewPr>
  <p:slideViewPr>
    <p:cSldViewPr snapToGrid="0">
      <p:cViewPr varScale="1">
        <p:scale>
          <a:sx n="101" d="100"/>
          <a:sy n="101" d="100"/>
        </p:scale>
        <p:origin x="1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69DAC-8CA4-4C2E-97BA-4ADCD866B186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BF8B6-FDCB-4171-8A68-8C3256579E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97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E1454-5EEA-41DA-92C9-172B78C5E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87574D-5B77-49B5-9DB0-267E09007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BA719-F799-4E1B-8B3E-C9BB7071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4861C-CCBE-49F2-A3F7-AB19CB1F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1F2C1-0C41-47E8-A146-FBE47F95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3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6C7E-2180-4638-9BEE-EE12E9EB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619BC5-3A86-4557-BCAE-B8C4BB17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B04DD-4464-44DA-98ED-C3572C2B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A01A8-F4A1-4D4E-8525-8FAD84C7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0D56A-8BA2-4CA8-9346-DCB920FA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0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F7C1C-5364-4F91-B80C-BD304E4F1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51126F-E10F-48DA-BB17-5F80FF5DB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677B5-68CF-408D-87E0-8F8C6C54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50CB5-2162-4F50-B592-A61F0DD1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74822-C768-4844-9A85-761D6350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1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077A2-4DD9-49FF-9C3A-BF5F2685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65587-E256-4192-BC5D-ED7FD7E3E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A60B1-75AE-469F-B90C-46C0045F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3967D-3A7F-450A-BC96-F1D617DA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B239B-3B95-489F-A9BA-4A03070D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94D34-6118-44C5-9A64-2F6F3B9B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AD919-5914-40A4-9E3A-9C34BF99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D07FB-6E2E-4797-9581-15CA8C2A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506D5-7EF0-45F4-BF94-25FE7F7C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42621-67E5-4AA6-BF4C-7C0ECA85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8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EC810-26F0-43E0-A6B0-E2D139BC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0BF70-C096-47D2-B94A-34C63BA1C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EDAF2-98F1-413C-9509-ED68AD7EE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70B1D-27AF-4602-87B2-8AC0C9C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8FA64-AC09-44E8-A92E-483E7473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FEAE2A-3DCD-42F9-A531-63E3C841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D879-B9CD-4613-AAB4-E4F4A141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D9B50-2177-418E-8665-A53F8CD26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13B814-B554-4352-BC37-0185F6A8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05B939-D068-4758-AAD3-441B73604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3B33E9-3B0F-4589-B3A4-074E54A43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F19AE8-3485-46A0-9F87-D62084B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60CAE-7ADE-4304-A761-6F34FE15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2E88F1-7E37-45D3-981D-8218A316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8C13A-2580-4475-8347-1071F132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0C2F59-9050-405F-B147-35ABDF29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B51F5F-BE64-45A0-911C-7BB20F4C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3B7D58-91C1-44F7-8774-1FDEB6A3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51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5635C4-EC9C-4853-A8EF-B2353864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6E127A-E5AB-465C-BA8E-47F5DBFC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BB24B5-9BF6-4D56-978D-F5AFA379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2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EF1B5-8485-4EAC-803C-79A179BF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DA590-E0EC-4F01-ACB9-78180B4A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B52F7-8BF2-4D09-8510-1D3AE5E2D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2C76E-54D5-4234-918B-C45192E9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CB016-9C9B-4026-9855-AEB89967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8701ED-ABB3-4E32-A378-E861EDB7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02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E2700-DACD-4671-89BB-D875DF18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8D698-3A7C-47C3-B102-F6F575A6A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E0E5D-3C27-4304-8D13-8CBAA6B11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C9662-E5DB-45D2-A925-7F1EFB22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ACCC1-4F63-4555-8BB6-C26D8DEB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B4BF2-721A-4560-8C67-68B6DE9B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9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BB1A1A-D6BA-40A7-86C3-C1D67790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408E9-C6A3-42F2-B560-46D13B28C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46C17-0E13-4A34-9119-8F3D95647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3A86-D02F-43E9-B03B-E85C6B81213F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AC8CC-F771-4ECA-B233-75956DF6F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A422E-0A57-43FB-8670-EFA63080F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iress/tensorflow-yolov4-tflit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AB/darknet/releases/download/darknet_yolo_v3_optimal/yolov3.weights" TargetMode="External"/><Relationship Id="rId2" Type="http://schemas.openxmlformats.org/officeDocument/2006/relationships/hyperlink" Target="https://github.com/AlexeyAB/darknet/release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AlexeyAB/darknet/releases/download/darknet_yolo_v3_optimal/yolov4.weight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233AD1-7769-424B-B996-AA1FD55553F7}"/>
              </a:ext>
            </a:extLst>
          </p:cNvPr>
          <p:cNvSpPr txBox="1"/>
          <p:nvPr/>
        </p:nvSpPr>
        <p:spPr>
          <a:xfrm>
            <a:off x="0" y="0"/>
            <a:ext cx="198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대덕인재개발원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401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team3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659803-3EBD-428C-930F-F9AD17DF0160}"/>
              </a:ext>
            </a:extLst>
          </p:cNvPr>
          <p:cNvGrpSpPr/>
          <p:nvPr/>
        </p:nvGrpSpPr>
        <p:grpSpPr>
          <a:xfrm>
            <a:off x="3804000" y="2657355"/>
            <a:ext cx="7809199" cy="3527309"/>
            <a:chOff x="3472405" y="2516678"/>
            <a:chExt cx="7809199" cy="352730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369E7BC-1431-4931-9339-6E10FA8AFB94}"/>
                </a:ext>
              </a:extLst>
            </p:cNvPr>
            <p:cNvSpPr/>
            <p:nvPr/>
          </p:nvSpPr>
          <p:spPr>
            <a:xfrm>
              <a:off x="3472405" y="3009081"/>
              <a:ext cx="3996719" cy="58461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01B836-0FCE-4675-AACB-F1487BB45036}"/>
                </a:ext>
              </a:extLst>
            </p:cNvPr>
            <p:cNvGrpSpPr/>
            <p:nvPr/>
          </p:nvGrpSpPr>
          <p:grpSpPr>
            <a:xfrm>
              <a:off x="3472405" y="3021295"/>
              <a:ext cx="7809199" cy="3022692"/>
              <a:chOff x="3472405" y="3021295"/>
              <a:chExt cx="7809199" cy="302269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8AAD15-93BE-418D-9093-7D62D6D3A477}"/>
                  </a:ext>
                </a:extLst>
              </p:cNvPr>
              <p:cNvSpPr txBox="1"/>
              <p:nvPr/>
            </p:nvSpPr>
            <p:spPr>
              <a:xfrm>
                <a:off x="3472405" y="3057490"/>
                <a:ext cx="5246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YOLO(You Only Look Once)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32A399-2A9A-448F-9758-2B35733C3057}"/>
                  </a:ext>
                </a:extLst>
              </p:cNvPr>
              <p:cNvSpPr txBox="1"/>
              <p:nvPr/>
            </p:nvSpPr>
            <p:spPr>
              <a:xfrm>
                <a:off x="10099349" y="4166550"/>
                <a:ext cx="1182255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team3</a:t>
                </a:r>
              </a:p>
              <a:p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정시윤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김종명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노태현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이주연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전아현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99473855-D5A3-4F50-A715-A4D3C2B71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2405" y="3021295"/>
                <a:ext cx="3996719" cy="11916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51B5A4-0908-4C5D-9E20-05654909E132}"/>
                </a:ext>
              </a:extLst>
            </p:cNvPr>
            <p:cNvSpPr txBox="1"/>
            <p:nvPr/>
          </p:nvSpPr>
          <p:spPr>
            <a:xfrm>
              <a:off x="4762606" y="2516678"/>
              <a:ext cx="5246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23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60C884CA-9352-8147-8DA4-AE90F9A4B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28925"/>
              </p:ext>
            </p:extLst>
          </p:nvPr>
        </p:nvGraphicFramePr>
        <p:xfrm>
          <a:off x="1332989" y="3267789"/>
          <a:ext cx="10415117" cy="3328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5731">
                  <a:extLst>
                    <a:ext uri="{9D8B030D-6E8A-4147-A177-3AD203B41FA5}">
                      <a16:colId xmlns:a16="http://schemas.microsoft.com/office/drawing/2014/main" val="579546288"/>
                    </a:ext>
                  </a:extLst>
                </a:gridCol>
                <a:gridCol w="3254555">
                  <a:extLst>
                    <a:ext uri="{9D8B030D-6E8A-4147-A177-3AD203B41FA5}">
                      <a16:colId xmlns:a16="http://schemas.microsoft.com/office/drawing/2014/main" val="2714991499"/>
                    </a:ext>
                  </a:extLst>
                </a:gridCol>
                <a:gridCol w="5094831">
                  <a:extLst>
                    <a:ext uri="{9D8B030D-6E8A-4147-A177-3AD203B41FA5}">
                      <a16:colId xmlns:a16="http://schemas.microsoft.com/office/drawing/2014/main" val="71280455"/>
                    </a:ext>
                  </a:extLst>
                </a:gridCol>
              </a:tblGrid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옵션</a:t>
                      </a:r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설정명</a:t>
                      </a:r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설정값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96376"/>
                  </a:ext>
                </a:extLst>
              </a:tr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framework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tf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tf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(TensorFlow),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TensorRT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tflite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(TensorFlow Lite)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9098300"/>
                  </a:ext>
                </a:extLst>
              </a:tr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weights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./checkpoints/yolov4-416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사용할 모델의 위치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경로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3136467"/>
                  </a:ext>
                </a:extLst>
              </a:tr>
              <a:tr h="30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tiny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False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True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 시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tiny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경량화 버전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변환됨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3386"/>
                  </a:ext>
                </a:extLst>
              </a:tr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yolov4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디텍팅에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사용할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버전을 정의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117017"/>
                  </a:ext>
                </a:extLst>
              </a:tr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./data/kite.jpg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디텍팅에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사용할 이미지 경로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4428085"/>
                  </a:ext>
                </a:extLst>
              </a:tr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result.png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디텍팅된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결과가 들어간 이미지를 저장할 경로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46091"/>
                  </a:ext>
                </a:extLst>
              </a:tr>
              <a:tr h="653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iou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0.45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객체들이 겹치는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박스간의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중복되는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경계값이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(0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이면 겹치지 않음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이면 완전히 겹침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0.45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만큼 가까우면 같은 객체로 지정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6525111"/>
                  </a:ext>
                </a:extLst>
              </a:tr>
              <a:tr h="33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0.25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보다 낮은 정확도를 가지는 박스는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필터링됨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0873956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44533-468B-4FF3-F831-D960BBF361E2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F74ED3-6C46-B6FB-6C4A-132EE37DBE33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04178E8-BBA6-0382-8399-AA823D934201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8448D4D-DCAA-6FEA-EB87-1056739BD8C7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02A812B-06EF-C871-751A-67F2A4612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9CAA2-0465-70EB-412A-208C4B891EA6}"/>
                </a:ext>
              </a:extLst>
            </p:cNvPr>
            <p:cNvSpPr txBox="1"/>
            <p:nvPr/>
          </p:nvSpPr>
          <p:spPr>
            <a:xfrm>
              <a:off x="170139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디텍팅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78CDDC7-179E-0FBA-2D6F-F3E8DD40985F}"/>
              </a:ext>
            </a:extLst>
          </p:cNvPr>
          <p:cNvSpPr txBox="1"/>
          <p:nvPr/>
        </p:nvSpPr>
        <p:spPr>
          <a:xfrm>
            <a:off x="1315233" y="2986646"/>
            <a:ext cx="11151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detect.py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옵션 설정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6697D-9770-7FA7-738A-7A2AFA1A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94" y="950032"/>
            <a:ext cx="7962955" cy="1873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CC456D-0177-3B7F-94AE-2CAA3AE094CE}"/>
              </a:ext>
            </a:extLst>
          </p:cNvPr>
          <p:cNvSpPr txBox="1"/>
          <p:nvPr/>
        </p:nvSpPr>
        <p:spPr>
          <a:xfrm>
            <a:off x="9501974" y="52664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58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78BA73-FE9E-4D7F-99A3-B3F6FED5A8FA}"/>
              </a:ext>
            </a:extLst>
          </p:cNvPr>
          <p:cNvSpPr/>
          <p:nvPr/>
        </p:nvSpPr>
        <p:spPr>
          <a:xfrm>
            <a:off x="3177749" y="4511936"/>
            <a:ext cx="6754168" cy="21116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텐서플로우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버전의 차이로 인한 오류로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detectvideo.py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아닌 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detectvideo2.py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detectvideo.py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위치한 곳으로 옮긴 후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실행하면 영상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디텍팅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93~94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sv-SE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 = cv2.VideoCapture(video_path)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sv-SE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 = cv2.VideoCapture(0)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시 </a:t>
            </a:r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가능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4C2E03-2027-C8DB-16F6-102053CB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83" y="1316597"/>
            <a:ext cx="9809985" cy="2111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3C4D77D-ED4D-12C7-798A-B66865E1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83" y="3661490"/>
            <a:ext cx="6754168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203B3C-1DF5-4277-BD76-04BE2FB98D9D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FAA2020-C557-4352-BD95-A069C53A71DA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D7E76A4-DD5E-48A6-B5C9-409794F3C33E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197854C-52C0-442A-9838-F191D1B9209C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001A234-3B5E-44BC-9170-BA28DFF22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000753-3391-4506-BC36-0A159B12B692}"/>
                </a:ext>
              </a:extLst>
            </p:cNvPr>
            <p:cNvSpPr txBox="1"/>
            <p:nvPr/>
          </p:nvSpPr>
          <p:spPr>
            <a:xfrm>
              <a:off x="170139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디텍팅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3B2CE8-53B3-2C94-95D6-831049523C2A}"/>
              </a:ext>
            </a:extLst>
          </p:cNvPr>
          <p:cNvSpPr txBox="1"/>
          <p:nvPr/>
        </p:nvSpPr>
        <p:spPr>
          <a:xfrm>
            <a:off x="9224143" y="860227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detectvideo2.py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F7EE09-8301-4EE6-BE5D-D3751BBF7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682356"/>
              </p:ext>
            </p:extLst>
          </p:nvPr>
        </p:nvGraphicFramePr>
        <p:xfrm>
          <a:off x="2762655" y="1186774"/>
          <a:ext cx="8193458" cy="5204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3458">
                  <a:extLst>
                    <a:ext uri="{9D8B030D-6E8A-4147-A177-3AD203B41FA5}">
                      <a16:colId xmlns:a16="http://schemas.microsoft.com/office/drawing/2014/main" val="4214112286"/>
                    </a:ext>
                  </a:extLst>
                </a:gridCol>
              </a:tblGrid>
              <a:tr h="356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결과물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71609"/>
                  </a:ext>
                </a:extLst>
              </a:tr>
              <a:tr h="48383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948591"/>
                  </a:ext>
                </a:extLst>
              </a:tr>
            </a:tbl>
          </a:graphicData>
        </a:graphic>
      </p:graphicFrame>
      <p:pic>
        <p:nvPicPr>
          <p:cNvPr id="8" name="그림 7" descr="나무, 과일, 야외, 식물이(가) 표시된 사진&#10;&#10;자동 생성된 설명">
            <a:extLst>
              <a:ext uri="{FF2B5EF4-FFF2-40B4-BE49-F238E27FC236}">
                <a16:creationId xmlns:a16="http://schemas.microsoft.com/office/drawing/2014/main" id="{32FB07BE-6255-D82B-A08D-768A2FB49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97" y="1763461"/>
            <a:ext cx="6965769" cy="435360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B24853-7181-4138-8281-C2762258D6FB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4B3DE64-89B2-4E22-97E4-8C27DB9098CB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8641364-2026-4C30-B91F-379ABB56F1C5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0891691-3B91-41C2-85E5-E5E2100FF91B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290CFA7-A728-489E-81B2-CFD714D43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BB8F91-02CE-480B-8505-A44758F73945}"/>
                </a:ext>
              </a:extLst>
            </p:cNvPr>
            <p:cNvSpPr txBox="1"/>
            <p:nvPr/>
          </p:nvSpPr>
          <p:spPr>
            <a:xfrm>
              <a:off x="902530" y="664151"/>
              <a:ext cx="1228176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 결과물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65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B29DC6-124E-EBBA-A76D-4603550AA1D2}"/>
              </a:ext>
            </a:extLst>
          </p:cNvPr>
          <p:cNvSpPr txBox="1"/>
          <p:nvPr/>
        </p:nvSpPr>
        <p:spPr>
          <a:xfrm>
            <a:off x="5294226" y="2790705"/>
            <a:ext cx="524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25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야외, 차량, 육상 차량이(가) 표시된 사진&#10;&#10;자동 생성된 설명">
            <a:extLst>
              <a:ext uri="{FF2B5EF4-FFF2-40B4-BE49-F238E27FC236}">
                <a16:creationId xmlns:a16="http://schemas.microsoft.com/office/drawing/2014/main" id="{41C1AEFF-297A-934C-ACEE-9064104C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52" y="1301942"/>
            <a:ext cx="6426487" cy="3620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666EB3-8F7F-42E4-8573-190C4767D442}"/>
              </a:ext>
            </a:extLst>
          </p:cNvPr>
          <p:cNvSpPr txBox="1"/>
          <p:nvPr/>
        </p:nvSpPr>
        <p:spPr>
          <a:xfrm>
            <a:off x="2379215" y="5231606"/>
            <a:ext cx="102330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ou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nly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ook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nce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한번 보는 것으로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Object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종류와 위치를 추측하는 딥러닝 기반의 물체인식 알고리즘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C225BD-870B-4CC8-8A59-C738455EE924}"/>
              </a:ext>
            </a:extLst>
          </p:cNvPr>
          <p:cNvGrpSpPr/>
          <p:nvPr/>
        </p:nvGrpSpPr>
        <p:grpSpPr>
          <a:xfrm>
            <a:off x="1" y="125140"/>
            <a:ext cx="3000051" cy="857469"/>
            <a:chOff x="0" y="122969"/>
            <a:chExt cx="4003842" cy="9326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F071E9-C3EC-41E6-ACF1-3CD2356644C1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23ADB5-2016-4EE9-9618-97EB65743754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031929F-B96B-4E11-9D9A-185424A1E19E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BA76877B-4E21-4958-8B74-F8C853CA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7860C6-E8C7-444D-85AB-24D637F5BC4C}"/>
                </a:ext>
              </a:extLst>
            </p:cNvPr>
            <p:cNvSpPr txBox="1"/>
            <p:nvPr/>
          </p:nvSpPr>
          <p:spPr>
            <a:xfrm>
              <a:off x="1001018" y="660511"/>
              <a:ext cx="3002824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란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1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666EB3-8F7F-42E4-8573-190C4767D442}"/>
              </a:ext>
            </a:extLst>
          </p:cNvPr>
          <p:cNvSpPr txBox="1"/>
          <p:nvPr/>
        </p:nvSpPr>
        <p:spPr>
          <a:xfrm>
            <a:off x="1672261" y="5077502"/>
            <a:ext cx="9860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이미지를 그리드라는 단위로 분할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전체를 신경망에 넣고 특징 추출을 통해 그리드 정보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신뢰 점수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클래스 등의 정보로 예측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텐서를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그리드별 예측 정보를 바탕으로 이미지에 테두리 분류 작업을 수행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AutoShape 4" descr="YOLO Structure, Principles">
            <a:extLst>
              <a:ext uri="{FF2B5EF4-FFF2-40B4-BE49-F238E27FC236}">
                <a16:creationId xmlns:a16="http://schemas.microsoft.com/office/drawing/2014/main" id="{0830EF3D-E504-9ECC-34C6-5A4DE30E7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Untitled">
            <a:extLst>
              <a:ext uri="{FF2B5EF4-FFF2-40B4-BE49-F238E27FC236}">
                <a16:creationId xmlns:a16="http://schemas.microsoft.com/office/drawing/2014/main" id="{DF16F705-D03E-5328-1B60-3F4D8CB37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52" y="751355"/>
            <a:ext cx="6388281" cy="411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F3547E-4236-431F-B7C2-49A0E0E8165F}"/>
              </a:ext>
            </a:extLst>
          </p:cNvPr>
          <p:cNvGrpSpPr/>
          <p:nvPr/>
        </p:nvGrpSpPr>
        <p:grpSpPr>
          <a:xfrm>
            <a:off x="1" y="125140"/>
            <a:ext cx="3000051" cy="857469"/>
            <a:chOff x="0" y="122969"/>
            <a:chExt cx="4003842" cy="9326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ACD573-5880-423E-9FE3-61251AAC7CC9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F056B45-D8ED-449E-8D02-688CCA61497B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B48AF74-2EDF-42B2-AB89-8B70BD24ECCE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756BE01-29FB-4977-BE49-C3C603405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5E8360-675F-4AB4-8A93-87884422E91F}"/>
                </a:ext>
              </a:extLst>
            </p:cNvPr>
            <p:cNvSpPr txBox="1"/>
            <p:nvPr/>
          </p:nvSpPr>
          <p:spPr>
            <a:xfrm>
              <a:off x="1001018" y="660511"/>
              <a:ext cx="3002824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란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1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769659-269B-420D-B1DC-936D63E96E34}"/>
              </a:ext>
            </a:extLst>
          </p:cNvPr>
          <p:cNvSpPr/>
          <p:nvPr/>
        </p:nvSpPr>
        <p:spPr>
          <a:xfrm>
            <a:off x="1585370" y="5441382"/>
            <a:ext cx="9021259" cy="9703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B22CB-504A-2B92-9E09-7B492205C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70" y="1205078"/>
            <a:ext cx="9021259" cy="4032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61EEE-D862-4C7C-4880-C8078DA157E7}"/>
              </a:ext>
            </a:extLst>
          </p:cNvPr>
          <p:cNvSpPr txBox="1"/>
          <p:nvPr/>
        </p:nvSpPr>
        <p:spPr>
          <a:xfrm>
            <a:off x="5153522" y="5535522"/>
            <a:ext cx="5009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https://github.com/kairess/tensorflow-yolov4-tflite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4829E6-0B61-9109-6946-4A0A598CF09C}"/>
              </a:ext>
            </a:extLst>
          </p:cNvPr>
          <p:cNvSpPr txBox="1"/>
          <p:nvPr/>
        </p:nvSpPr>
        <p:spPr>
          <a:xfrm>
            <a:off x="1714997" y="5535522"/>
            <a:ext cx="646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yolov4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C9E866-8F4A-4AD0-BAF1-3A6874540BC1}"/>
              </a:ext>
            </a:extLst>
          </p:cNvPr>
          <p:cNvGrpSpPr/>
          <p:nvPr/>
        </p:nvGrpSpPr>
        <p:grpSpPr>
          <a:xfrm>
            <a:off x="1" y="125140"/>
            <a:ext cx="2435847" cy="857469"/>
            <a:chOff x="0" y="122969"/>
            <a:chExt cx="3250860" cy="9326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CA4BAA8-2700-45DD-899B-759D93C5D682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5757CDB-B9B3-46A2-AC9E-16B1A7A6B293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581827E-C119-4069-8745-BA1E32F984D7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BC64E54-EDE9-4D8B-855D-9F7506BF8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4551E1-5D9F-4DBF-A251-89F9D01EFCCA}"/>
                </a:ext>
              </a:extLst>
            </p:cNvPr>
            <p:cNvSpPr txBox="1"/>
            <p:nvPr/>
          </p:nvSpPr>
          <p:spPr>
            <a:xfrm>
              <a:off x="248036" y="660511"/>
              <a:ext cx="3002824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다운로드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B2FEC9-C001-96F8-1CEF-DE266460B75C}"/>
              </a:ext>
            </a:extLst>
          </p:cNvPr>
          <p:cNvSpPr txBox="1"/>
          <p:nvPr/>
        </p:nvSpPr>
        <p:spPr>
          <a:xfrm>
            <a:off x="1714997" y="5878673"/>
            <a:ext cx="376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yolov4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필요한 라이브러리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6D1ED-0FC3-87FA-217A-E385F56C4F50}"/>
              </a:ext>
            </a:extLst>
          </p:cNvPr>
          <p:cNvSpPr txBox="1"/>
          <p:nvPr/>
        </p:nvSpPr>
        <p:spPr>
          <a:xfrm>
            <a:off x="5606502" y="5874076"/>
            <a:ext cx="376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pip install </a:t>
            </a:r>
            <a:r>
              <a:rPr lang="en-US" altLang="ko-KR" sz="1600" dirty="0" err="1"/>
              <a:t>easydict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6174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4E98AC-B186-4E3B-93BF-5376A1DB4F01}"/>
              </a:ext>
            </a:extLst>
          </p:cNvPr>
          <p:cNvSpPr/>
          <p:nvPr/>
        </p:nvSpPr>
        <p:spPr>
          <a:xfrm>
            <a:off x="1334921" y="4489571"/>
            <a:ext cx="9522157" cy="17918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61EEE-D862-4C7C-4880-C8078DA157E7}"/>
              </a:ext>
            </a:extLst>
          </p:cNvPr>
          <p:cNvSpPr txBox="1"/>
          <p:nvPr/>
        </p:nvSpPr>
        <p:spPr>
          <a:xfrm>
            <a:off x="1587639" y="5204173"/>
            <a:ext cx="8557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https://github.com/AlexeyAB/darknet/releases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원하는 버전의 가중치를 선택할 수 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Yolov3.weights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/ 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Yolov4.weights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4829E6-0B61-9109-6946-4A0A598CF09C}"/>
              </a:ext>
            </a:extLst>
          </p:cNvPr>
          <p:cNvSpPr txBox="1"/>
          <p:nvPr/>
        </p:nvSpPr>
        <p:spPr>
          <a:xfrm>
            <a:off x="1587639" y="4766570"/>
            <a:ext cx="9910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COCO dataset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학습시킨 가중치 파일을 다운받은 폴더내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폴더 안에 넣는다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C4A12-D9A0-4FAE-29DB-589F5E4AB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2" t="8859" r="20541" b="45427"/>
          <a:stretch/>
        </p:blipFill>
        <p:spPr>
          <a:xfrm>
            <a:off x="697841" y="1701723"/>
            <a:ext cx="4745707" cy="25880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F23A8C9-1C0C-0665-77FF-342DAAF59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841" y="1701723"/>
            <a:ext cx="5823142" cy="25880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22D266-F952-4B48-BDB4-D721F683B5A3}"/>
              </a:ext>
            </a:extLst>
          </p:cNvPr>
          <p:cNvGrpSpPr/>
          <p:nvPr/>
        </p:nvGrpSpPr>
        <p:grpSpPr>
          <a:xfrm>
            <a:off x="1" y="125140"/>
            <a:ext cx="2523397" cy="857469"/>
            <a:chOff x="0" y="122969"/>
            <a:chExt cx="3367703" cy="9326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54DD98-A79A-4099-BD7C-562D44E08E2B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C59220A-18AB-48FF-B138-9B2F55EFC66B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4E505F6-C309-4FF1-A2FB-35149DA58A55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4770BF2-5D83-4FC7-B490-801C3E02A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60F28C-00B9-486E-93B5-11639D2A2A53}"/>
                </a:ext>
              </a:extLst>
            </p:cNvPr>
            <p:cNvSpPr txBox="1"/>
            <p:nvPr/>
          </p:nvSpPr>
          <p:spPr>
            <a:xfrm>
              <a:off x="364878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가중치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0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98DAF41-1341-9D7A-5A90-3A888BA9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90" y="1379125"/>
            <a:ext cx="10429207" cy="15583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8CDDC7-179E-0FBA-2D6F-F3E8DD40985F}"/>
              </a:ext>
            </a:extLst>
          </p:cNvPr>
          <p:cNvSpPr txBox="1"/>
          <p:nvPr/>
        </p:nvSpPr>
        <p:spPr>
          <a:xfrm>
            <a:off x="1136393" y="3300794"/>
            <a:ext cx="3506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save_model.py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옵션 설정 구조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47FBA64-D39D-5FAD-9E9D-3DE23A7E9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858235"/>
              </p:ext>
            </p:extLst>
          </p:nvPr>
        </p:nvGraphicFramePr>
        <p:xfrm>
          <a:off x="1186775" y="3608571"/>
          <a:ext cx="10328922" cy="2856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636">
                  <a:extLst>
                    <a:ext uri="{9D8B030D-6E8A-4147-A177-3AD203B41FA5}">
                      <a16:colId xmlns:a16="http://schemas.microsoft.com/office/drawing/2014/main" val="579546288"/>
                    </a:ext>
                  </a:extLst>
                </a:gridCol>
                <a:gridCol w="3227621">
                  <a:extLst>
                    <a:ext uri="{9D8B030D-6E8A-4147-A177-3AD203B41FA5}">
                      <a16:colId xmlns:a16="http://schemas.microsoft.com/office/drawing/2014/main" val="2714991499"/>
                    </a:ext>
                  </a:extLst>
                </a:gridCol>
                <a:gridCol w="5052665">
                  <a:extLst>
                    <a:ext uri="{9D8B030D-6E8A-4147-A177-3AD203B41FA5}">
                      <a16:colId xmlns:a16="http://schemas.microsoft.com/office/drawing/2014/main" val="71280455"/>
                    </a:ext>
                  </a:extLst>
                </a:gridCol>
              </a:tblGrid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옵션</a:t>
                      </a:r>
                      <a:r>
                        <a:rPr lang="en-US" altLang="ko-KR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설정명</a:t>
                      </a:r>
                      <a:r>
                        <a:rPr lang="en-US" altLang="ko-KR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설정값</a:t>
                      </a:r>
                      <a:endParaRPr lang="ko-KR" alt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96376"/>
                  </a:ext>
                </a:extLst>
              </a:tr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weights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./data/yolov4.weights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본인이 다운받은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weight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버전으로 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098300"/>
                  </a:ext>
                </a:extLst>
              </a:tr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./checkpoints/yolov4-416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변환된 모델이 저장될 장소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136467"/>
                  </a:ext>
                </a:extLst>
              </a:tr>
              <a:tr h="326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tiny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False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경량화 버전으로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True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 시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tiny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모델로 변환됨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3386"/>
                  </a:ext>
                </a:extLst>
              </a:tr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input_size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이미지의 사이즈를 의미함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(416 * 416)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117017"/>
                  </a:ext>
                </a:extLst>
              </a:tr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score_thres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보다 낮은 정확도를 가지는 박스는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필터링됨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428085"/>
                  </a:ext>
                </a:extLst>
              </a:tr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Framework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tf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tf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(TensorFlow),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trt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TensorRT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tflite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(TensorFlow Lite)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6091"/>
                  </a:ext>
                </a:extLst>
              </a:tr>
              <a:tr h="361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yolov4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변환에 사용할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YOLO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버전을 정의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525111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482DA162-E316-4E74-88D7-A6DDBA07D9F4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8A7190-F8FA-4E72-AD9E-BB38F8DB23C6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6653081-94DD-410A-A54E-37A36287AC0C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59AA917-B678-48AA-AF9B-B234CAA55ADD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EA91022-B8C9-419C-88BA-F29BFF578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CCCA0A-2611-470F-8484-EC90057D6923}"/>
                </a:ext>
              </a:extLst>
            </p:cNvPr>
            <p:cNvSpPr txBox="1"/>
            <p:nvPr/>
          </p:nvSpPr>
          <p:spPr>
            <a:xfrm>
              <a:off x="170139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 변환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E94F93-3ABF-445E-3212-4C46F1FA796A}"/>
              </a:ext>
            </a:extLst>
          </p:cNvPr>
          <p:cNvSpPr txBox="1"/>
          <p:nvPr/>
        </p:nvSpPr>
        <p:spPr>
          <a:xfrm>
            <a:off x="9861524" y="896327"/>
            <a:ext cx="173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save_model.py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10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D0A52F4-C4A2-4E0C-A572-F0BCF7A33D2B}"/>
              </a:ext>
            </a:extLst>
          </p:cNvPr>
          <p:cNvGrpSpPr/>
          <p:nvPr/>
        </p:nvGrpSpPr>
        <p:grpSpPr>
          <a:xfrm>
            <a:off x="2775217" y="4560576"/>
            <a:ext cx="7830927" cy="1023102"/>
            <a:chOff x="2775217" y="4560576"/>
            <a:chExt cx="7830927" cy="10231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5ECA67D-6032-4774-A505-FB643BFAE0AE}"/>
                </a:ext>
              </a:extLst>
            </p:cNvPr>
            <p:cNvSpPr/>
            <p:nvPr/>
          </p:nvSpPr>
          <p:spPr>
            <a:xfrm>
              <a:off x="2775217" y="4560576"/>
              <a:ext cx="7370732" cy="102310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4829E6-0B61-9109-6946-4A0A598CF09C}"/>
                </a:ext>
              </a:extLst>
            </p:cNvPr>
            <p:cNvSpPr txBox="1"/>
            <p:nvPr/>
          </p:nvSpPr>
          <p:spPr>
            <a:xfrm>
              <a:off x="2775217" y="4793105"/>
              <a:ext cx="7830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.pb(</a:t>
              </a:r>
              <a:r>
                <a:rPr lang="en-US" altLang="ko-KR" sz="16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Protobuf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형식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파일은 모델 아키텍처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가중치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 연산 등의 정보를 담고 있는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TensorFlow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사용되는 모델 저장 형식 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91C6C41-4225-6931-D998-0D6AB7D0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59" y="2225314"/>
            <a:ext cx="6866770" cy="17056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807BA8-1A1F-46AD-A545-1CCBA21603B5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0E0C3F7-BE56-490F-A42F-5D6C21212F13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D252F2A-9CFF-4907-AA63-3283EC219567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A812399-9D90-4E9E-B4A0-89D7C962B59D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1D2F1B7-A64C-48DC-B84E-72325143C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A23E1B-66C7-4878-867D-AAA3A16907ED}"/>
                </a:ext>
              </a:extLst>
            </p:cNvPr>
            <p:cNvSpPr txBox="1"/>
            <p:nvPr/>
          </p:nvSpPr>
          <p:spPr>
            <a:xfrm>
              <a:off x="170139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 변환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DD34E2-BCA3-4CA6-801D-B12D3B7A8D5C}"/>
              </a:ext>
            </a:extLst>
          </p:cNvPr>
          <p:cNvSpPr/>
          <p:nvPr/>
        </p:nvSpPr>
        <p:spPr>
          <a:xfrm>
            <a:off x="3364028" y="2295728"/>
            <a:ext cx="3960900" cy="145915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86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CF4F617-29D4-4BBF-91D3-6152637FE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80604"/>
              </p:ext>
            </p:extLst>
          </p:nvPr>
        </p:nvGraphicFramePr>
        <p:xfrm>
          <a:off x="1517515" y="1068889"/>
          <a:ext cx="10389140" cy="4599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140">
                  <a:extLst>
                    <a:ext uri="{9D8B030D-6E8A-4147-A177-3AD203B41FA5}">
                      <a16:colId xmlns:a16="http://schemas.microsoft.com/office/drawing/2014/main" val="3588444469"/>
                    </a:ext>
                  </a:extLst>
                </a:gridCol>
              </a:tblGrid>
              <a:tr h="4139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수정 전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05935"/>
                  </a:ext>
                </a:extLst>
              </a:tr>
              <a:tr h="18582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251829"/>
                  </a:ext>
                </a:extLst>
              </a:tr>
              <a:tr h="457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수정 후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489356"/>
                  </a:ext>
                </a:extLst>
              </a:tr>
              <a:tr h="186949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535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44829E6-0B61-9109-6946-4A0A598CF09C}"/>
              </a:ext>
            </a:extLst>
          </p:cNvPr>
          <p:cNvSpPr txBox="1"/>
          <p:nvPr/>
        </p:nvSpPr>
        <p:spPr>
          <a:xfrm>
            <a:off x="3641893" y="5902085"/>
            <a:ext cx="898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Line 152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c1, c2 = 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[0]), 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[3],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[2])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c1, c2 = (int(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[1]), int(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[0])), (int(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[3]), int(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coor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[2]))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B631655-1718-6C12-3647-D0B7F312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09" y="3912722"/>
            <a:ext cx="8333386" cy="1690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438463-1E9E-B4F8-F764-C8A47128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81" y="1625706"/>
            <a:ext cx="6494975" cy="15514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2ABFF8-F5B6-49A0-9219-1FF7A7BA6FF0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66D1E23-105D-4B91-9FB8-81954E704585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7593AF-806A-4E0A-AD2D-47817DBCFB3E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1D88962-8BD4-483C-BC7F-1B57F9DD158C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E340608-B472-40D0-8471-F038A92BA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3E9240-0FCC-4432-B04C-2D5F7A811C20}"/>
                </a:ext>
              </a:extLst>
            </p:cNvPr>
            <p:cNvSpPr txBox="1"/>
            <p:nvPr/>
          </p:nvSpPr>
          <p:spPr>
            <a:xfrm>
              <a:off x="170139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 수정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76751D-6490-4E44-A493-43FD0F8CF9EA}"/>
              </a:ext>
            </a:extLst>
          </p:cNvPr>
          <p:cNvSpPr/>
          <p:nvPr/>
        </p:nvSpPr>
        <p:spPr>
          <a:xfrm>
            <a:off x="3918505" y="6339139"/>
            <a:ext cx="4126270" cy="13948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2E1A8A-8FD0-44EA-A16E-A5852FA13D33}"/>
              </a:ext>
            </a:extLst>
          </p:cNvPr>
          <p:cNvSpPr/>
          <p:nvPr/>
        </p:nvSpPr>
        <p:spPr>
          <a:xfrm>
            <a:off x="3198658" y="5038929"/>
            <a:ext cx="7589316" cy="193365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AFDF7-B3D6-44A3-21E9-2E58003195C6}"/>
              </a:ext>
            </a:extLst>
          </p:cNvPr>
          <p:cNvSpPr txBox="1"/>
          <p:nvPr/>
        </p:nvSpPr>
        <p:spPr>
          <a:xfrm>
            <a:off x="6610349" y="665696"/>
            <a:ext cx="537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 받은 파일의 </a:t>
            </a:r>
            <a:r>
              <a:rPr lang="en-US" altLang="ko-KR" dirty="0"/>
              <a:t>core/utils.py </a:t>
            </a:r>
            <a:r>
              <a:rPr lang="ko-KR" altLang="en-US" dirty="0"/>
              <a:t>코드를 수정해준다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737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9038CF-B8D6-4EBC-94A1-9B13AEFFF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45026"/>
              </p:ext>
            </p:extLst>
          </p:nvPr>
        </p:nvGraphicFramePr>
        <p:xfrm>
          <a:off x="1517515" y="1127818"/>
          <a:ext cx="10389140" cy="4570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9140">
                  <a:extLst>
                    <a:ext uri="{9D8B030D-6E8A-4147-A177-3AD203B41FA5}">
                      <a16:colId xmlns:a16="http://schemas.microsoft.com/office/drawing/2014/main" val="3588444469"/>
                    </a:ext>
                  </a:extLst>
                </a:gridCol>
              </a:tblGrid>
              <a:tr h="4215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수정 전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05935"/>
                  </a:ext>
                </a:extLst>
              </a:tr>
              <a:tr h="1892514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251829"/>
                  </a:ext>
                </a:extLst>
              </a:tr>
              <a:tr h="3520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수정 후</a:t>
                      </a:r>
                      <a:r>
                        <a:rPr lang="en-US" altLang="ko-KR" sz="1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489356"/>
                  </a:ext>
                </a:extLst>
              </a:tr>
              <a:tr h="1903961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5356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01F5882-5C47-3C9B-46F1-3A2E1698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4" y="3989711"/>
            <a:ext cx="8995542" cy="1522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80DD9F-F89C-8A60-DF01-B94549C2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01" y="1633335"/>
            <a:ext cx="8995542" cy="157458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CC6100-4728-47B5-990E-56A4F02F9F52}"/>
              </a:ext>
            </a:extLst>
          </p:cNvPr>
          <p:cNvGrpSpPr/>
          <p:nvPr/>
        </p:nvGrpSpPr>
        <p:grpSpPr>
          <a:xfrm>
            <a:off x="1" y="125140"/>
            <a:ext cx="2379216" cy="857469"/>
            <a:chOff x="0" y="122969"/>
            <a:chExt cx="3175279" cy="93269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C923BB-F99A-4510-9AF0-28504B277541}"/>
                </a:ext>
              </a:extLst>
            </p:cNvPr>
            <p:cNvSpPr/>
            <p:nvPr/>
          </p:nvSpPr>
          <p:spPr>
            <a:xfrm>
              <a:off x="170139" y="122969"/>
              <a:ext cx="269295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9CC967C-C917-4B71-8F01-ABD88443AB4F}"/>
                </a:ext>
              </a:extLst>
            </p:cNvPr>
            <p:cNvGrpSpPr/>
            <p:nvPr/>
          </p:nvGrpSpPr>
          <p:grpSpPr>
            <a:xfrm>
              <a:off x="0" y="566659"/>
              <a:ext cx="3175279" cy="489003"/>
              <a:chOff x="0" y="566659"/>
              <a:chExt cx="3175279" cy="489003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64326B-5B24-425D-BDFE-91F2F0625665}"/>
                  </a:ext>
                </a:extLst>
              </p:cNvPr>
              <p:cNvSpPr/>
              <p:nvPr/>
            </p:nvSpPr>
            <p:spPr>
              <a:xfrm>
                <a:off x="0" y="566660"/>
                <a:ext cx="3175279" cy="48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1F6AD2D-C306-49CA-B754-6EC22DA20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566659"/>
                <a:ext cx="3175279" cy="0"/>
              </a:xfrm>
              <a:prstGeom prst="line">
                <a:avLst/>
              </a:prstGeom>
              <a:ln w="222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0C84D9-CE63-445C-BD59-E8DE580C2DFD}"/>
                </a:ext>
              </a:extLst>
            </p:cNvPr>
            <p:cNvSpPr txBox="1"/>
            <p:nvPr/>
          </p:nvSpPr>
          <p:spPr>
            <a:xfrm>
              <a:off x="170139" y="660511"/>
              <a:ext cx="3002825" cy="30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 수정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A7A260-9B45-46A2-BFE8-3E87B98F8181}"/>
              </a:ext>
            </a:extLst>
          </p:cNvPr>
          <p:cNvGrpSpPr/>
          <p:nvPr/>
        </p:nvGrpSpPr>
        <p:grpSpPr>
          <a:xfrm>
            <a:off x="3114316" y="5697931"/>
            <a:ext cx="7757904" cy="1292662"/>
            <a:chOff x="3055950" y="5668434"/>
            <a:chExt cx="7757904" cy="12926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57EE161-AF8E-4B58-9CA7-DE6F2BB819F7}"/>
                </a:ext>
              </a:extLst>
            </p:cNvPr>
            <p:cNvSpPr/>
            <p:nvPr/>
          </p:nvSpPr>
          <p:spPr>
            <a:xfrm>
              <a:off x="3375498" y="5933873"/>
              <a:ext cx="5933872" cy="146228"/>
            </a:xfrm>
            <a:prstGeom prst="rect">
              <a:avLst/>
            </a:prstGeom>
            <a:solidFill>
              <a:srgbClr val="FF00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8435AC-C783-5E42-3B22-A49B3261DB0D}"/>
                </a:ext>
              </a:extLst>
            </p:cNvPr>
            <p:cNvSpPr txBox="1"/>
            <p:nvPr/>
          </p:nvSpPr>
          <p:spPr>
            <a:xfrm>
              <a:off x="3055950" y="5668434"/>
              <a:ext cx="775790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 159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cv2.rectangle(image, c1, (np.float32(c3[</a:t>
              </a:r>
              <a:r>
                <a:rPr lang="en-US" altLang="ko-KR" sz="1200" dirty="0">
                  <a:solidFill>
                    <a:srgbClr val="8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]), np.float32(c3[</a:t>
              </a:r>
              <a:r>
                <a:rPr lang="en-US" altLang="ko-KR" sz="1200" dirty="0">
                  <a:solidFill>
                    <a:srgbClr val="8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])),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bbox_color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-</a:t>
              </a:r>
              <a:r>
                <a:rPr lang="en-US" altLang="ko-KR" sz="1200" dirty="0">
                  <a:solidFill>
                    <a:srgbClr val="8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cv2.rectangle(image, c1, (int(np.float32(c3[0])), int(np.float32(c3[1]))),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bbox_color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-1)</a:t>
              </a:r>
            </a:p>
            <a:p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</a:t>
              </a:r>
              <a:r>
                <a:rPr lang="ko-KR" altLang="en-US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161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cv2.putText(image, </a:t>
              </a:r>
              <a:r>
                <a:rPr lang="en-US" altLang="ko-KR" sz="1200" dirty="0" err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bbox_mess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(c1[</a:t>
              </a:r>
              <a:r>
                <a:rPr lang="en-US" altLang="ko-KR" sz="1200" dirty="0">
                  <a:solidFill>
                    <a:srgbClr val="8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], np.float32(c1[</a:t>
              </a:r>
              <a:r>
                <a:rPr lang="en-US" altLang="ko-KR" sz="1200" dirty="0">
                  <a:solidFill>
                    <a:srgbClr val="8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 - </a:t>
              </a:r>
              <a:r>
                <a:rPr lang="en-US" altLang="ko-KR" sz="1200" dirty="0">
                  <a:solidFill>
                    <a:srgbClr val="8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sz="12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)), cv2.FONT_HERSHEY_SIMPLEX,</a:t>
              </a:r>
            </a:p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cv2.putText(image,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bbox_mess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(c1[0], int(np.float32(c1[1] - 2))), cv2.FONT_HERSHEY_SIMPLEX,</a:t>
              </a:r>
            </a:p>
            <a:p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EEA8A0-1A9A-49E6-A0C7-3DDC7665E2EE}"/>
                </a:ext>
              </a:extLst>
            </p:cNvPr>
            <p:cNvSpPr/>
            <p:nvPr/>
          </p:nvSpPr>
          <p:spPr>
            <a:xfrm>
              <a:off x="3354299" y="6490509"/>
              <a:ext cx="6626279" cy="146228"/>
            </a:xfrm>
            <a:prstGeom prst="rect">
              <a:avLst/>
            </a:prstGeom>
            <a:solidFill>
              <a:srgbClr val="FF00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527E5C-AE6B-4B81-A601-839111713C84}"/>
              </a:ext>
            </a:extLst>
          </p:cNvPr>
          <p:cNvSpPr/>
          <p:nvPr/>
        </p:nvSpPr>
        <p:spPr>
          <a:xfrm>
            <a:off x="3268494" y="4654183"/>
            <a:ext cx="7405991" cy="2291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5AD5F6-CA57-4978-B1A9-F6BF6ABD2F4C}"/>
              </a:ext>
            </a:extLst>
          </p:cNvPr>
          <p:cNvSpPr/>
          <p:nvPr/>
        </p:nvSpPr>
        <p:spPr>
          <a:xfrm>
            <a:off x="3268493" y="4969565"/>
            <a:ext cx="7603727" cy="229102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58720-33DA-F925-F734-DBA3E1605C00}"/>
              </a:ext>
            </a:extLst>
          </p:cNvPr>
          <p:cNvSpPr txBox="1"/>
          <p:nvPr/>
        </p:nvSpPr>
        <p:spPr>
          <a:xfrm>
            <a:off x="9382529" y="711661"/>
            <a:ext cx="25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core/utils.py </a:t>
            </a:r>
            <a:r>
              <a:rPr lang="ko-KR" altLang="en-US" dirty="0"/>
              <a:t>코드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290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711</Words>
  <Application>Microsoft Office PowerPoint</Application>
  <PresentationFormat>와이드스크린</PresentationFormat>
  <Paragraphs>132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나눔스퀘어</vt:lpstr>
      <vt:lpstr>나눔스퀘어 Light</vt:lpstr>
      <vt:lpstr>맑은 고딕</vt:lpstr>
      <vt:lpstr>나눔스퀘어 네오 Bold</vt:lpstr>
      <vt:lpstr>나눔스퀘어_ac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PC-20</dc:creator>
  <cp:lastModifiedBy>정진유</cp:lastModifiedBy>
  <cp:revision>122</cp:revision>
  <dcterms:created xsi:type="dcterms:W3CDTF">2023-06-12T12:30:44Z</dcterms:created>
  <dcterms:modified xsi:type="dcterms:W3CDTF">2023-06-16T00:45:20Z</dcterms:modified>
</cp:coreProperties>
</file>